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00"/>
    <a:srgbClr val="000000"/>
    <a:srgbClr val="FF00FF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100" d="100"/>
          <a:sy n="100" d="100"/>
        </p:scale>
        <p:origin x="12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90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25059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75022" y="376201"/>
            <a:ext cx="9526922" cy="1705434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Berlin Sans FB Demi" panose="020E0802020502020306" pitchFamily="34" charset="0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2978398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4850226"/>
            <a:ext cx="6361359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89335" y="10786031"/>
            <a:ext cx="2847704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58650" y="12694697"/>
            <a:ext cx="5841999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41686" y="10447996"/>
            <a:ext cx="5880525" cy="62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36661" y="8572793"/>
            <a:ext cx="2779621" cy="2229301"/>
          </a:xfrm>
          <a:prstGeom prst="blockArc">
            <a:avLst>
              <a:gd name="adj1" fmla="val 10692537"/>
              <a:gd name="adj2" fmla="val 263431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00348" y="6387368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297633"/>
            <a:ext cx="5909338" cy="642539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44508" y="6121221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38286" y="4262964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83836" y="3931811"/>
            <a:ext cx="5827819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6871746" y="7905405"/>
            <a:ext cx="122261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071510" y="8121067"/>
            <a:ext cx="841075" cy="90330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685167" y="825133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873746" y="8470191"/>
            <a:ext cx="841075" cy="9033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843776" y="1021438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8029644" y="10426047"/>
            <a:ext cx="841075" cy="90330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949381" y="14288497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138158" y="14480295"/>
            <a:ext cx="841075" cy="9033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121319" y="1455516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101840" y="1455299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10</a:t>
            </a:r>
            <a:endParaRPr lang="en-US" sz="48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031831" y="1050076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8027458" y="10511154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10</a:t>
            </a:r>
            <a:endParaRPr lang="en-US" sz="48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877467" y="859233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886550" y="856414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10</a:t>
            </a:r>
            <a:endParaRPr lang="en-US" sz="48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7053942" y="812094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076631" y="8149841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037830" y="14509891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4234923" y="14671257"/>
            <a:ext cx="841075" cy="9033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4202715" y="14775933"/>
            <a:ext cx="84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KS3</a:t>
            </a:r>
            <a:endParaRPr lang="en-US" sz="1200" b="1" dirty="0"/>
          </a:p>
          <a:p>
            <a:pPr algn="ctr"/>
            <a:endParaRPr lang="en-US" sz="1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54B25-5C94-0E45-BECB-69A7417F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680" y="14773997"/>
            <a:ext cx="951071" cy="951071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6934470" y="12523963"/>
            <a:ext cx="1354" cy="3588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8F8CE27-1139-194E-A8EF-E58DB60E3DD7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20514823">
            <a:off x="4569607" y="14295069"/>
            <a:ext cx="1079819" cy="1079819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1034773" y="13316540"/>
            <a:ext cx="257884" cy="2928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2812858" y="15375551"/>
            <a:ext cx="616" cy="2734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98D0D35-29AB-1847-B78E-66D8D2E8F393}"/>
              </a:ext>
            </a:extLst>
          </p:cNvPr>
          <p:cNvSpPr txBox="1"/>
          <p:nvPr/>
        </p:nvSpPr>
        <p:spPr>
          <a:xfrm>
            <a:off x="2464028" y="15928312"/>
            <a:ext cx="14807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1282419" y="15780715"/>
            <a:ext cx="1359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4A79582-07C9-724E-B8B3-9661E7D84670}"/>
              </a:ext>
            </a:extLst>
          </p:cNvPr>
          <p:cNvSpPr txBox="1"/>
          <p:nvPr/>
        </p:nvSpPr>
        <p:spPr>
          <a:xfrm>
            <a:off x="2036393" y="15644683"/>
            <a:ext cx="1721785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BTEC Sport Tech Award  course builds on skills and knowledge from KS3 and develops and applies them through KS4.</a:t>
            </a:r>
            <a:endParaRPr lang="en-US" sz="800" dirty="0"/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H="1" flipV="1">
            <a:off x="5906927" y="10926767"/>
            <a:ext cx="2004" cy="2914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 flipV="1">
            <a:off x="1027201" y="5698789"/>
            <a:ext cx="312561" cy="484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7131954F-2F38-FA41-8987-AEA3D621F5F2}"/>
              </a:ext>
            </a:extLst>
          </p:cNvPr>
          <p:cNvSpPr txBox="1"/>
          <p:nvPr/>
        </p:nvSpPr>
        <p:spPr>
          <a:xfrm>
            <a:off x="6773418" y="2936368"/>
            <a:ext cx="791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H="1" flipV="1">
            <a:off x="4214665" y="6499345"/>
            <a:ext cx="9719" cy="3610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226F799-69F5-684E-962E-83B20F19CC0C}"/>
              </a:ext>
            </a:extLst>
          </p:cNvPr>
          <p:cNvCxnSpPr>
            <a:cxnSpLocks/>
          </p:cNvCxnSpPr>
          <p:nvPr/>
        </p:nvCxnSpPr>
        <p:spPr>
          <a:xfrm>
            <a:off x="5047447" y="5993626"/>
            <a:ext cx="11675" cy="2818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6D4FA6DB-C982-4C4F-A01E-19462A294F54}"/>
              </a:ext>
            </a:extLst>
          </p:cNvPr>
          <p:cNvSpPr txBox="1"/>
          <p:nvPr/>
        </p:nvSpPr>
        <p:spPr>
          <a:xfrm>
            <a:off x="1105857" y="2615485"/>
            <a:ext cx="826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15149" y="235639"/>
            <a:ext cx="2428041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William Edwards School </a:t>
            </a:r>
            <a:r>
              <a:rPr lang="en-GB" sz="18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BTEC Sport Department </a:t>
            </a:r>
            <a:r>
              <a:rPr lang="en-GB" sz="18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Curriculum Journey</a:t>
            </a:r>
          </a:p>
        </p:txBody>
      </p:sp>
      <p:sp>
        <p:nvSpPr>
          <p:cNvPr id="378" name="Speech Bubble: Rectangle with Corners Rounded 34">
            <a:extLst>
              <a:ext uri="{FF2B5EF4-FFF2-40B4-BE49-F238E27FC236}">
                <a16:creationId xmlns:a16="http://schemas.microsoft.com/office/drawing/2014/main" id="{1AD4D163-4858-412B-9011-4FC816B63B2F}"/>
              </a:ext>
            </a:extLst>
          </p:cNvPr>
          <p:cNvSpPr/>
          <p:nvPr/>
        </p:nvSpPr>
        <p:spPr>
          <a:xfrm>
            <a:off x="1733121" y="13566118"/>
            <a:ext cx="1167640" cy="634416"/>
          </a:xfrm>
          <a:prstGeom prst="wedgeRoundRectCallout">
            <a:avLst>
              <a:gd name="adj1" fmla="val 2760"/>
              <a:gd name="adj2" fmla="val 47980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rgbClr val="000000"/>
                </a:solidFill>
              </a:rPr>
              <a:t>Component 1</a:t>
            </a:r>
          </a:p>
          <a:p>
            <a:pPr algn="ctr"/>
            <a:r>
              <a:rPr lang="en-GB" sz="800" b="1" dirty="0" smtClean="0">
                <a:solidFill>
                  <a:srgbClr val="000000"/>
                </a:solidFill>
              </a:rPr>
              <a:t>Preparing Participants to take part in Sport and Physical Activity - </a:t>
            </a:r>
            <a:endParaRPr lang="en-GB" sz="800" b="1" dirty="0">
              <a:solidFill>
                <a:srgbClr val="000000"/>
              </a:solidFill>
            </a:endParaRPr>
          </a:p>
        </p:txBody>
      </p:sp>
      <p:sp>
        <p:nvSpPr>
          <p:cNvPr id="127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5420512" y="13450137"/>
            <a:ext cx="1540947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Learning outcome B: Examine equipment and technology required for participants to use when taking part in sport and physical activity</a:t>
            </a:r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2656563" y="12540651"/>
            <a:ext cx="9678" cy="3205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5192914" y="12564973"/>
            <a:ext cx="836" cy="3787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 flipV="1">
            <a:off x="8487764" y="12703030"/>
            <a:ext cx="380768" cy="4151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H="1" flipV="1">
            <a:off x="1926642" y="13204994"/>
            <a:ext cx="257194" cy="3318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149">
            <a:extLst>
              <a:ext uri="{FF2B5EF4-FFF2-40B4-BE49-F238E27FC236}">
                <a16:creationId xmlns:a16="http://schemas.microsoft.com/office/drawing/2014/main" id="{BAB46B8A-6378-F446-ADBB-C459F7C7B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91" y="14882574"/>
            <a:ext cx="497013" cy="497013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C4A79582-07C9-724E-B8B3-9661E7D84670}"/>
              </a:ext>
            </a:extLst>
          </p:cNvPr>
          <p:cNvSpPr txBox="1"/>
          <p:nvPr/>
        </p:nvSpPr>
        <p:spPr>
          <a:xfrm>
            <a:off x="2244457" y="14305114"/>
            <a:ext cx="185092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Links to knowledge and understanding and practical performance from KS3 practical lessons</a:t>
            </a:r>
            <a:endParaRPr lang="en-US" sz="800" dirty="0"/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AE4B46EE-00EA-1743-8799-8F293A64C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626" b="97604" l="9585" r="89617">
                        <a14:foregroundMark x1="26518" y1="82109" x2="27157" y2="94249"/>
                        <a14:foregroundMark x1="27157" y1="94249" x2="26677" y2="95687"/>
                        <a14:foregroundMark x1="29073" y1="83067" x2="31150" y2="94888"/>
                        <a14:foregroundMark x1="31150" y1="94888" x2="31470" y2="95208"/>
                        <a14:foregroundMark x1="31629" y1="97284" x2="22843" y2="97604"/>
                        <a14:foregroundMark x1="74441" y1="81150" x2="68850" y2="89457"/>
                        <a14:foregroundMark x1="79553" y1="95367" x2="74441" y2="84026"/>
                        <a14:foregroundMark x1="74441" y1="84026" x2="74441" y2="83706"/>
                        <a14:foregroundMark x1="24281" y1="8626" x2="33067" y2="878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2902" y="15463517"/>
            <a:ext cx="875967" cy="707002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4E64330C-E1D9-ED4C-A99A-71B1F661D561}"/>
              </a:ext>
            </a:extLst>
          </p:cNvPr>
          <p:cNvSpPr txBox="1"/>
          <p:nvPr/>
        </p:nvSpPr>
        <p:spPr>
          <a:xfrm>
            <a:off x="3615225" y="15944484"/>
            <a:ext cx="999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1578906" y="15463119"/>
            <a:ext cx="604427" cy="4253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V="1">
            <a:off x="3431036" y="13153775"/>
            <a:ext cx="10694" cy="2844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H="1" flipV="1">
            <a:off x="6164038" y="13178117"/>
            <a:ext cx="19193" cy="2768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3078358" y="10236951"/>
            <a:ext cx="1459" cy="3707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4434275" y="10230311"/>
            <a:ext cx="15665" cy="3731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6291327" y="10171552"/>
            <a:ext cx="4108" cy="4449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7127938" y="10205844"/>
            <a:ext cx="198113" cy="3402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84020" y="13063357"/>
            <a:ext cx="13682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endParaRPr lang="en-GB" sz="800" dirty="0"/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H="1" flipV="1">
            <a:off x="7659807" y="13145804"/>
            <a:ext cx="4185" cy="3090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6790530" y="9204649"/>
            <a:ext cx="14788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7695678" y="10038517"/>
            <a:ext cx="764013" cy="5596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223478" y="9655216"/>
            <a:ext cx="14788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u="sng" dirty="0"/>
              <a:t> </a:t>
            </a:r>
            <a:endParaRPr lang="en-GB" sz="800" dirty="0"/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1594171" y="8068631"/>
            <a:ext cx="365311" cy="3875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2588477" y="8078978"/>
            <a:ext cx="120746" cy="4228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4154296" y="8050544"/>
            <a:ext cx="4694" cy="3575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 flipV="1">
            <a:off x="5719551" y="6546440"/>
            <a:ext cx="1658" cy="2891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  <a:stCxn id="233" idx="3"/>
          </p:cNvCxnSpPr>
          <p:nvPr/>
        </p:nvCxnSpPr>
        <p:spPr>
          <a:xfrm>
            <a:off x="8053632" y="7390988"/>
            <a:ext cx="497315" cy="209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Speech Bubble: Rectangle with Corners Rounded 60">
            <a:extLst>
              <a:ext uri="{FF2B5EF4-FFF2-40B4-BE49-F238E27FC236}">
                <a16:creationId xmlns:a16="http://schemas.microsoft.com/office/drawing/2014/main" id="{EACCE0A4-1707-4844-A211-820180249C4E}"/>
              </a:ext>
            </a:extLst>
          </p:cNvPr>
          <p:cNvSpPr/>
          <p:nvPr/>
        </p:nvSpPr>
        <p:spPr>
          <a:xfrm>
            <a:off x="145311" y="5508011"/>
            <a:ext cx="888925" cy="555678"/>
          </a:xfrm>
          <a:prstGeom prst="wedgeRoundRectCallout">
            <a:avLst>
              <a:gd name="adj1" fmla="val 45165"/>
              <a:gd name="adj2" fmla="val 40"/>
              <a:gd name="adj3" fmla="val 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tx1"/>
                </a:solidFill>
              </a:rPr>
              <a:t>Component 2 </a:t>
            </a:r>
            <a:r>
              <a:rPr lang="en-GB" sz="800" b="1" dirty="0">
                <a:solidFill>
                  <a:schemeClr val="tx1"/>
                </a:solidFill>
              </a:rPr>
              <a:t>I</a:t>
            </a:r>
            <a:r>
              <a:rPr lang="en-GB" sz="800" b="1" dirty="0" smtClean="0">
                <a:solidFill>
                  <a:schemeClr val="tx1"/>
                </a:solidFill>
              </a:rPr>
              <a:t>nternal Assessment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4397799" y="1976333"/>
            <a:ext cx="3600858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Block Arc 248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710806" y="2149883"/>
            <a:ext cx="2594670" cy="2199811"/>
          </a:xfrm>
          <a:prstGeom prst="blockArc">
            <a:avLst>
              <a:gd name="adj1" fmla="val 10800005"/>
              <a:gd name="adj2" fmla="val 1608"/>
              <a:gd name="adj3" fmla="val 2851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6008814" y="1564496"/>
            <a:ext cx="1214980" cy="12775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6206678" y="1778041"/>
            <a:ext cx="841075" cy="8843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6179877" y="1886665"/>
            <a:ext cx="84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KS5</a:t>
            </a:r>
            <a:endParaRPr lang="en-US" sz="4800" b="1" dirty="0"/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 flipV="1">
            <a:off x="1353631" y="6301060"/>
            <a:ext cx="267818" cy="2202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H="1">
            <a:off x="1443706" y="5008281"/>
            <a:ext cx="696726" cy="1850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>
            <a:off x="1303787" y="3822362"/>
            <a:ext cx="444669" cy="4375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>
            <a:off x="2509733" y="3776566"/>
            <a:ext cx="0" cy="3010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V="1">
            <a:off x="7338204" y="4378088"/>
            <a:ext cx="0" cy="2676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>
            <a:off x="6999088" y="3792256"/>
            <a:ext cx="21297" cy="2961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8683478" y="2022131"/>
            <a:ext cx="156060" cy="4668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>
            <a:off x="3986141" y="3791377"/>
            <a:ext cx="1179" cy="2714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H="1" flipV="1">
            <a:off x="4914529" y="10777765"/>
            <a:ext cx="8084" cy="3825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6D310DA2-D41E-48EA-A759-4838F03A7BBA}"/>
              </a:ext>
            </a:extLst>
          </p:cNvPr>
          <p:cNvSpPr txBox="1"/>
          <p:nvPr/>
        </p:nvSpPr>
        <p:spPr>
          <a:xfrm>
            <a:off x="2671102" y="231053"/>
            <a:ext cx="6701334" cy="969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/>
              <a:t>The purpose of the curriculum:</a:t>
            </a:r>
          </a:p>
          <a:p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To enable learners to </a:t>
            </a:r>
            <a:r>
              <a:rPr lang="en-GB" sz="800" dirty="0"/>
              <a:t>acquire </a:t>
            </a:r>
            <a:r>
              <a:rPr lang="en-GB" sz="800" dirty="0" smtClean="0"/>
              <a:t>sector specific knowledge </a:t>
            </a:r>
            <a:r>
              <a:rPr lang="en-GB" sz="800" dirty="0"/>
              <a:t>and skills through vocational contexts </a:t>
            </a:r>
            <a:r>
              <a:rPr lang="en-GB" sz="800" dirty="0" smtClean="0"/>
              <a:t>in which they identify </a:t>
            </a:r>
            <a:r>
              <a:rPr lang="en-GB" sz="800" dirty="0" smtClean="0"/>
              <a:t>sport related problems</a:t>
            </a:r>
            <a:r>
              <a:rPr lang="en-GB" sz="800" dirty="0" smtClean="0"/>
              <a:t> </a:t>
            </a:r>
            <a:r>
              <a:rPr lang="en-GB" sz="800" dirty="0" smtClean="0"/>
              <a:t>and opportunities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To </a:t>
            </a:r>
            <a:r>
              <a:rPr lang="en-GB" sz="800" dirty="0"/>
              <a:t>develop </a:t>
            </a:r>
            <a:r>
              <a:rPr lang="en-GB" sz="800" dirty="0" smtClean="0"/>
              <a:t>technical skills and employability using </a:t>
            </a:r>
            <a:r>
              <a:rPr lang="en-GB" sz="800" dirty="0"/>
              <a:t>realistic work scenarios</a:t>
            </a: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To develop personal skills through </a:t>
            </a:r>
            <a:r>
              <a:rPr lang="en-GB" sz="800" dirty="0"/>
              <a:t>a practical and skills-based approach to learning and assessment. </a:t>
            </a: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To </a:t>
            </a:r>
            <a:r>
              <a:rPr lang="en-GB" sz="800" dirty="0"/>
              <a:t>help learners to make more informed choices for further learning, either generally or in this sector</a:t>
            </a:r>
            <a:endParaRPr lang="en-US" sz="800" dirty="0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22839219-1FD9-4876-84D9-20B6787E2D62}"/>
              </a:ext>
            </a:extLst>
          </p:cNvPr>
          <p:cNvSpPr/>
          <p:nvPr/>
        </p:nvSpPr>
        <p:spPr>
          <a:xfrm>
            <a:off x="2681962" y="9122496"/>
            <a:ext cx="14788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/>
          </a:p>
        </p:txBody>
      </p:sp>
      <p:pic>
        <p:nvPicPr>
          <p:cNvPr id="274" name="Picture 2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095D9-A1D8-4E69-9CD4-30888F3C36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" y="1217499"/>
            <a:ext cx="584555" cy="733062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F3E97979-6C1B-4105-A5B2-32EA8638476F}"/>
              </a:ext>
            </a:extLst>
          </p:cNvPr>
          <p:cNvSpPr txBox="1"/>
          <p:nvPr/>
        </p:nvSpPr>
        <p:spPr>
          <a:xfrm>
            <a:off x="440098" y="15872071"/>
            <a:ext cx="113880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Options at end of </a:t>
            </a:r>
            <a:r>
              <a:rPr lang="en-US" sz="800" dirty="0" err="1" smtClean="0"/>
              <a:t>Yr</a:t>
            </a:r>
            <a:r>
              <a:rPr lang="en-US" sz="800" dirty="0" smtClean="0"/>
              <a:t> 9. GCSE PE / BTEC Sport Tech Award</a:t>
            </a:r>
            <a:endParaRPr lang="en-US" sz="800" dirty="0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D5BAD4E2-13BB-419A-BC51-3AECD43DB3D3}"/>
              </a:ext>
            </a:extLst>
          </p:cNvPr>
          <p:cNvSpPr/>
          <p:nvPr/>
        </p:nvSpPr>
        <p:spPr>
          <a:xfrm>
            <a:off x="4499180" y="9324887"/>
            <a:ext cx="2444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CCF842B2-2C17-480D-996F-99E2419EB221}"/>
              </a:ext>
            </a:extLst>
          </p:cNvPr>
          <p:cNvSpPr txBox="1"/>
          <p:nvPr/>
        </p:nvSpPr>
        <p:spPr>
          <a:xfrm>
            <a:off x="1257248" y="17245879"/>
            <a:ext cx="693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Your Learning Journey in  </a:t>
            </a:r>
            <a:r>
              <a:rPr lang="en-US" sz="1800" dirty="0" smtClean="0">
                <a:solidFill>
                  <a:schemeClr val="bg1"/>
                </a:solidFill>
              </a:rPr>
              <a:t>BTEC SPORT Tech Award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7" name="Speech Bubble: Rectangle with Corners Rounded 45">
            <a:extLst>
              <a:ext uri="{FF2B5EF4-FFF2-40B4-BE49-F238E27FC236}">
                <a16:creationId xmlns:a16="http://schemas.microsoft.com/office/drawing/2014/main" id="{8255BB5A-938C-483E-8835-916273A45720}"/>
              </a:ext>
            </a:extLst>
          </p:cNvPr>
          <p:cNvSpPr/>
          <p:nvPr/>
        </p:nvSpPr>
        <p:spPr>
          <a:xfrm>
            <a:off x="160938" y="12645979"/>
            <a:ext cx="1043627" cy="680596"/>
          </a:xfrm>
          <a:prstGeom prst="wedgeRoundRectCallout">
            <a:avLst>
              <a:gd name="adj1" fmla="val -25795"/>
              <a:gd name="adj2" fmla="val 48861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bg1"/>
                </a:solidFill>
              </a:rPr>
              <a:t>Introduction to course, structure, </a:t>
            </a:r>
            <a:r>
              <a:rPr lang="en-US" sz="800" b="1" dirty="0" smtClean="0">
                <a:solidFill>
                  <a:schemeClr val="bg1"/>
                </a:solidFill>
              </a:rPr>
              <a:t>component  </a:t>
            </a:r>
            <a:r>
              <a:rPr lang="en-US" sz="800" b="1" dirty="0">
                <a:solidFill>
                  <a:schemeClr val="bg1"/>
                </a:solidFill>
              </a:rPr>
              <a:t>outlines. </a:t>
            </a:r>
            <a:r>
              <a:rPr lang="en-US" sz="800" b="1" dirty="0" err="1">
                <a:solidFill>
                  <a:schemeClr val="bg1"/>
                </a:solidFill>
              </a:rPr>
              <a:t>Int</a:t>
            </a:r>
            <a:r>
              <a:rPr lang="en-US" sz="800" b="1" dirty="0">
                <a:solidFill>
                  <a:schemeClr val="bg1"/>
                </a:solidFill>
              </a:rPr>
              <a:t> / Ext assessment</a:t>
            </a:r>
          </a:p>
        </p:txBody>
      </p:sp>
      <p:sp>
        <p:nvSpPr>
          <p:cNvPr id="200" name="Speech Bubble: Rectangle with Corners Rounded 34">
            <a:extLst>
              <a:ext uri="{FF2B5EF4-FFF2-40B4-BE49-F238E27FC236}">
                <a16:creationId xmlns:a16="http://schemas.microsoft.com/office/drawing/2014/main" id="{1AD4D163-4858-412B-9011-4FC816B63B2F}"/>
              </a:ext>
            </a:extLst>
          </p:cNvPr>
          <p:cNvSpPr/>
          <p:nvPr/>
        </p:nvSpPr>
        <p:spPr>
          <a:xfrm>
            <a:off x="1424471" y="11934959"/>
            <a:ext cx="1703836" cy="605143"/>
          </a:xfrm>
          <a:prstGeom prst="wedgeRoundRectCallout">
            <a:avLst>
              <a:gd name="adj1" fmla="val 2760"/>
              <a:gd name="adj2" fmla="val 4798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/>
              <a:t>Learning outcome A: Explore types and provision of sport and physical activity for different types of </a:t>
            </a:r>
            <a:r>
              <a:rPr lang="en-GB" sz="800" dirty="0" smtClean="0"/>
              <a:t>participant</a:t>
            </a:r>
            <a:endParaRPr lang="en-GB" sz="800" dirty="0"/>
          </a:p>
        </p:txBody>
      </p:sp>
      <p:sp>
        <p:nvSpPr>
          <p:cNvPr id="266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3392033" y="11939719"/>
            <a:ext cx="1092204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A2 - Types and needs of sport and physical activity participants</a:t>
            </a:r>
          </a:p>
        </p:txBody>
      </p:sp>
      <p:sp>
        <p:nvSpPr>
          <p:cNvPr id="269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3011854" y="13445520"/>
            <a:ext cx="1092204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A1 - Types and providers of sport and physical activity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71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4647648" y="11943788"/>
            <a:ext cx="1092204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A4 - Methods to address barriers to participation </a:t>
            </a:r>
          </a:p>
        </p:txBody>
      </p:sp>
      <p:sp>
        <p:nvSpPr>
          <p:cNvPr id="284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4184783" y="13445520"/>
            <a:ext cx="1092204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A3 - Barriers to participation</a:t>
            </a:r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3903855" y="12540651"/>
            <a:ext cx="9678" cy="3205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V="1">
            <a:off x="4742520" y="13162404"/>
            <a:ext cx="10694" cy="2844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6377608" y="11967019"/>
            <a:ext cx="1092204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B1 – Different types of clothing and equipment required for participation</a:t>
            </a:r>
          </a:p>
        </p:txBody>
      </p:sp>
      <p:sp>
        <p:nvSpPr>
          <p:cNvPr id="288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8427451" y="9525637"/>
            <a:ext cx="1105630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C1 – Planning a warm up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89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7301288" y="13485137"/>
            <a:ext cx="1092204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B2 – Different types of technology and their benefits</a:t>
            </a:r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7824208" y="11769718"/>
            <a:ext cx="726739" cy="5321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6597601" y="11217719"/>
            <a:ext cx="1280571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Learning outcome C: Be able to prepare participants to take part in physical activity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93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2714521" y="9612807"/>
            <a:ext cx="1105630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A2 – Components of skill related fitness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96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2741108" y="11189662"/>
            <a:ext cx="1105630" cy="518920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A1 – Components of physical fitness</a:t>
            </a:r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V="1">
            <a:off x="3331719" y="10838844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V="1">
            <a:off x="2087867" y="10942419"/>
            <a:ext cx="229074" cy="2388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  <a:stCxn id="211" idx="1"/>
          </p:cNvCxnSpPr>
          <p:nvPr/>
        </p:nvCxnSpPr>
        <p:spPr>
          <a:xfrm flipH="1">
            <a:off x="1356463" y="9903236"/>
            <a:ext cx="372916" cy="1800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4007255" y="9613077"/>
            <a:ext cx="1424180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Learning outcome A: Understand how different components of fitness are used in different physical activities</a:t>
            </a:r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V="1">
            <a:off x="2859191" y="8730829"/>
            <a:ext cx="70758" cy="2772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 flipH="1">
            <a:off x="3547216" y="6032516"/>
            <a:ext cx="10669" cy="3021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3531082" y="6818157"/>
            <a:ext cx="1307401" cy="572249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B Investigate fitness testing to determine fitness levels</a:t>
            </a:r>
            <a:r>
              <a:rPr lang="en-GB" sz="800" b="1" dirty="0" smtClean="0">
                <a:solidFill>
                  <a:schemeClr val="bg1"/>
                </a:solidFill>
              </a:rPr>
              <a:t> </a:t>
            </a:r>
            <a:endParaRPr lang="en-GB" sz="800" dirty="0"/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>
            <a:off x="5510637" y="3804563"/>
            <a:ext cx="1179" cy="2714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V="1">
            <a:off x="4397799" y="4366147"/>
            <a:ext cx="0" cy="3251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7806500" y="5376171"/>
            <a:ext cx="1306383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A Explore the importance of fitness for sports performance</a:t>
            </a:r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V="1">
            <a:off x="5783825" y="4329273"/>
            <a:ext cx="0" cy="3251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H="1" flipV="1">
            <a:off x="8383090" y="4248235"/>
            <a:ext cx="240126" cy="3864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>
            <a:off x="8161025" y="3101710"/>
            <a:ext cx="476164" cy="4223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0F6EB84D-4B8D-1D40-9497-3F217C3A08AC}"/>
              </a:ext>
            </a:extLst>
          </p:cNvPr>
          <p:cNvSpPr txBox="1"/>
          <p:nvPr/>
        </p:nvSpPr>
        <p:spPr>
          <a:xfrm>
            <a:off x="740440" y="1238384"/>
            <a:ext cx="4631342" cy="18697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Level 2 Outcomes</a:t>
            </a:r>
          </a:p>
          <a:p>
            <a:pPr algn="ctr"/>
            <a:r>
              <a:rPr lang="en-GB" sz="1050" b="1" dirty="0"/>
              <a:t>A Levels </a:t>
            </a:r>
            <a:r>
              <a:rPr lang="en-GB" sz="1050" b="1" dirty="0" smtClean="0"/>
              <a:t>(PE) or </a:t>
            </a:r>
            <a:r>
              <a:rPr lang="en-GB" sz="1050" b="1" dirty="0"/>
              <a:t>BTEC Nationals </a:t>
            </a:r>
            <a:r>
              <a:rPr lang="en-GB" sz="1050" b="1" dirty="0" smtClean="0"/>
              <a:t>(Sport / Sport + Exercise Science / Sport – Fitness + Personal Training / Sporting Excellence + Performance / Sports Coaching + Development) as </a:t>
            </a:r>
            <a:r>
              <a:rPr lang="en-GB" sz="1050" b="1" dirty="0"/>
              <a:t>preparation for entry into higher </a:t>
            </a:r>
            <a:r>
              <a:rPr lang="en-GB" sz="1050" b="1" dirty="0" smtClean="0"/>
              <a:t>education (University Sport based </a:t>
            </a:r>
            <a:r>
              <a:rPr lang="en-GB" sz="1050" b="1" dirty="0"/>
              <a:t>D</a:t>
            </a:r>
            <a:r>
              <a:rPr lang="en-GB" sz="1050" b="1" dirty="0" smtClean="0"/>
              <a:t>egree courses), </a:t>
            </a:r>
            <a:r>
              <a:rPr lang="en-GB" sz="1050" b="1" dirty="0"/>
              <a:t>apprenticeships or </a:t>
            </a:r>
            <a:r>
              <a:rPr lang="en-GB" sz="1050" b="1" dirty="0" smtClean="0"/>
              <a:t>employment in </a:t>
            </a:r>
            <a:r>
              <a:rPr lang="en-GB" sz="1050" b="1" smtClean="0"/>
              <a:t>Sports Sector.</a:t>
            </a:r>
            <a:endParaRPr lang="en-US" sz="1050" b="1" dirty="0"/>
          </a:p>
          <a:p>
            <a:pPr algn="ctr"/>
            <a:r>
              <a:rPr lang="en-US" sz="1050" b="1" u="sng" dirty="0"/>
              <a:t>Level 1 Outcomes</a:t>
            </a:r>
          </a:p>
          <a:p>
            <a:pPr algn="ctr"/>
            <a:r>
              <a:rPr lang="en-GB" sz="1050" b="1" dirty="0"/>
              <a:t>Post 16 Level 2 technical routes leading to employment, apprenticeships or to further study at Level </a:t>
            </a:r>
            <a:r>
              <a:rPr lang="en-GB" sz="1050" b="1" dirty="0" smtClean="0"/>
              <a:t>3</a:t>
            </a:r>
            <a:r>
              <a:rPr lang="en-GB" sz="1050" b="1" dirty="0"/>
              <a:t> </a:t>
            </a:r>
            <a:r>
              <a:rPr lang="en-GB" sz="1050" b="1" dirty="0" smtClean="0"/>
              <a:t>(YMCA Gym instructor / NGB Coaching qualifications)</a:t>
            </a:r>
            <a:endParaRPr lang="en-GB" sz="1050" b="1" dirty="0"/>
          </a:p>
          <a:p>
            <a:pPr algn="ctr"/>
            <a:r>
              <a:rPr lang="en-GB" sz="1050" b="1" dirty="0"/>
              <a:t>Post 16 Technical Certificate route leading to </a:t>
            </a:r>
            <a:r>
              <a:rPr lang="en-GB" sz="1050" b="1" dirty="0" smtClean="0"/>
              <a:t>employment (</a:t>
            </a:r>
            <a:r>
              <a:rPr lang="en-GB" sz="1050" b="1" dirty="0" err="1" smtClean="0"/>
              <a:t>Vcerts</a:t>
            </a:r>
            <a:r>
              <a:rPr lang="en-GB" sz="1050" b="1" dirty="0" smtClean="0"/>
              <a:t> / Cambridge National / Foundation level Sport qualifications)</a:t>
            </a:r>
            <a:endParaRPr lang="en-US" sz="1050" b="1" dirty="0"/>
          </a:p>
        </p:txBody>
      </p:sp>
      <p:sp>
        <p:nvSpPr>
          <p:cNvPr id="180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7098162" y="1244738"/>
            <a:ext cx="1193305" cy="550805"/>
          </a:xfrm>
          <a:prstGeom prst="wedgeRoundRectCallout">
            <a:avLst>
              <a:gd name="adj1" fmla="val 1221"/>
              <a:gd name="adj2" fmla="val 4926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Final Grade calculated and submitted </a:t>
            </a:r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7699118" y="1795254"/>
            <a:ext cx="13307" cy="2783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1648598" y="16305730"/>
            <a:ext cx="2255258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Key Skills gained at KS3: Team workers, Self-management, Independent enquirers and researchers, reflective learners, creative thinkers, Effective participators</a:t>
            </a:r>
            <a:endParaRPr lang="en-US" sz="800" dirty="0"/>
          </a:p>
          <a:p>
            <a:endParaRPr lang="en-US" sz="800" dirty="0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2802231" y="14128381"/>
            <a:ext cx="309215" cy="15442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C4A79582-07C9-724E-B8B3-9661E7D84670}"/>
              </a:ext>
            </a:extLst>
          </p:cNvPr>
          <p:cNvSpPr txBox="1"/>
          <p:nvPr/>
        </p:nvSpPr>
        <p:spPr>
          <a:xfrm>
            <a:off x="4925908" y="9117439"/>
            <a:ext cx="2208823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Links to peer observation and feedback and pupil leadership aspects of KS3 practical lessons</a:t>
            </a:r>
            <a:endParaRPr lang="en-US" sz="800" dirty="0"/>
          </a:p>
        </p:txBody>
      </p:sp>
      <p:sp>
        <p:nvSpPr>
          <p:cNvPr id="209" name="Speech Bubble: Rectangle with Corners Rounded 34">
            <a:extLst>
              <a:ext uri="{FF2B5EF4-FFF2-40B4-BE49-F238E27FC236}">
                <a16:creationId xmlns:a16="http://schemas.microsoft.com/office/drawing/2014/main" id="{1AD4D163-4858-412B-9011-4FC816B63B2F}"/>
              </a:ext>
            </a:extLst>
          </p:cNvPr>
          <p:cNvSpPr/>
          <p:nvPr/>
        </p:nvSpPr>
        <p:spPr>
          <a:xfrm>
            <a:off x="7047753" y="15820994"/>
            <a:ext cx="2324683" cy="1207805"/>
          </a:xfrm>
          <a:prstGeom prst="wedgeRoundRectCallout">
            <a:avLst>
              <a:gd name="adj1" fmla="val 2760"/>
              <a:gd name="adj2" fmla="val 47980"/>
              <a:gd name="adj3" fmla="val 1666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u="sng" dirty="0" smtClean="0">
                <a:solidFill>
                  <a:srgbClr val="000000"/>
                </a:solidFill>
              </a:rPr>
              <a:t>Golden Threads that run throughout the course:</a:t>
            </a:r>
          </a:p>
          <a:p>
            <a:r>
              <a:rPr lang="en-GB" sz="800" dirty="0">
                <a:solidFill>
                  <a:srgbClr val="000000"/>
                </a:solidFill>
              </a:rPr>
              <a:t>Literacy, Numeracy, Problem </a:t>
            </a:r>
            <a:r>
              <a:rPr lang="en-GB" sz="800" dirty="0" smtClean="0">
                <a:solidFill>
                  <a:srgbClr val="000000"/>
                </a:solidFill>
              </a:rPr>
              <a:t>solving + Scientific enquiry, </a:t>
            </a:r>
            <a:r>
              <a:rPr lang="en-GB" sz="800" dirty="0">
                <a:solidFill>
                  <a:srgbClr val="000000"/>
                </a:solidFill>
              </a:rPr>
              <a:t>C</a:t>
            </a:r>
            <a:r>
              <a:rPr lang="en-GB" sz="800" dirty="0" smtClean="0">
                <a:solidFill>
                  <a:srgbClr val="000000"/>
                </a:solidFill>
              </a:rPr>
              <a:t>reative </a:t>
            </a:r>
            <a:r>
              <a:rPr lang="en-GB" sz="800" dirty="0">
                <a:solidFill>
                  <a:srgbClr val="000000"/>
                </a:solidFill>
              </a:rPr>
              <a:t>E</a:t>
            </a:r>
            <a:r>
              <a:rPr lang="en-GB" sz="800" dirty="0" smtClean="0">
                <a:solidFill>
                  <a:srgbClr val="000000"/>
                </a:solidFill>
              </a:rPr>
              <a:t>xpression, Understanding of the World around us.</a:t>
            </a:r>
          </a:p>
          <a:p>
            <a:r>
              <a:rPr lang="en-GB" sz="800" dirty="0" smtClean="0">
                <a:solidFill>
                  <a:srgbClr val="000000"/>
                </a:solidFill>
              </a:rPr>
              <a:t>Key terms from assessment criteria:</a:t>
            </a:r>
          </a:p>
          <a:p>
            <a:r>
              <a:rPr lang="en-GB" sz="800" b="1" dirty="0" smtClean="0">
                <a:solidFill>
                  <a:srgbClr val="000000"/>
                </a:solidFill>
              </a:rPr>
              <a:t>Identify, Describe, Explain, Compare and Contrast, Evaluate, Discuss.</a:t>
            </a:r>
            <a:endParaRPr lang="en-GB" sz="800" b="1" dirty="0">
              <a:solidFill>
                <a:srgbClr val="000000"/>
              </a:solidFill>
            </a:endParaRPr>
          </a:p>
          <a:p>
            <a:endParaRPr lang="en-GB" sz="800" b="1" dirty="0">
              <a:solidFill>
                <a:srgbClr val="000000"/>
              </a:solidFill>
            </a:endParaRPr>
          </a:p>
        </p:txBody>
      </p:sp>
      <p:sp>
        <p:nvSpPr>
          <p:cNvPr id="178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5576064" y="9609610"/>
            <a:ext cx="1105630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C3 – Delivering a warm up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79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6822999" y="9613077"/>
            <a:ext cx="1105630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C2 – Adapting a warm up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83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8444028" y="13132058"/>
            <a:ext cx="1092204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B3 – The limitations of using technology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95" name="Speech Bubble: Rectangle with Corners Rounded 34">
            <a:extLst>
              <a:ext uri="{FF2B5EF4-FFF2-40B4-BE49-F238E27FC236}">
                <a16:creationId xmlns:a16="http://schemas.microsoft.com/office/drawing/2014/main" id="{1AD4D163-4858-412B-9011-4FC816B63B2F}"/>
              </a:ext>
            </a:extLst>
          </p:cNvPr>
          <p:cNvSpPr/>
          <p:nvPr/>
        </p:nvSpPr>
        <p:spPr>
          <a:xfrm>
            <a:off x="4007255" y="11187216"/>
            <a:ext cx="1167640" cy="634416"/>
          </a:xfrm>
          <a:prstGeom prst="wedgeRoundRectCallout">
            <a:avLst>
              <a:gd name="adj1" fmla="val 2760"/>
              <a:gd name="adj2" fmla="val 47980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000000"/>
                </a:solidFill>
              </a:rPr>
              <a:t>Component 2: Taking Part and Improving Other </a:t>
            </a:r>
          </a:p>
          <a:p>
            <a:pPr algn="ctr"/>
            <a:r>
              <a:rPr lang="en-GB" sz="800" b="1" dirty="0">
                <a:solidFill>
                  <a:srgbClr val="000000"/>
                </a:solidFill>
              </a:rPr>
              <a:t>Participants Sporting Performance- </a:t>
            </a:r>
          </a:p>
        </p:txBody>
      </p:sp>
      <p:sp>
        <p:nvSpPr>
          <p:cNvPr id="196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515819" y="7647835"/>
            <a:ext cx="1105630" cy="518920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B3 – Rules and regulations in sports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98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184373" y="10771111"/>
            <a:ext cx="857648" cy="992295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B1 - </a:t>
            </a:r>
            <a:r>
              <a:rPr lang="en-GB" sz="800" dirty="0"/>
              <a:t>Techniques, strategies and fitness required for different sports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10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1101840" y="11178268"/>
            <a:ext cx="1424180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Learning outcome B: Be able to participate in sport and understand the roles and responsibilities of officials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11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1729379" y="9649923"/>
            <a:ext cx="891590" cy="506625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B2 – Officials in sport</a:t>
            </a:r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V="1">
            <a:off x="1040446" y="10638831"/>
            <a:ext cx="403260" cy="3429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1936760" y="7473389"/>
            <a:ext cx="1424180" cy="626924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Learning outcome C: Demonstrate ways to improve participants sporting techniques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16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3606175" y="7555354"/>
            <a:ext cx="1105630" cy="518920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C2 - </a:t>
            </a:r>
            <a:r>
              <a:rPr lang="en-GB" sz="800" dirty="0"/>
              <a:t>Drills to improve sporting performance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22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2082053" y="9004863"/>
            <a:ext cx="1347321" cy="518920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</a:rPr>
              <a:t>C1 - </a:t>
            </a:r>
            <a:r>
              <a:rPr lang="en-GB" sz="800" dirty="0"/>
              <a:t>Planning drills and conditioned practices to develop participants’ sporting skills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32" name="Speech Bubble: Rectangle with Corners Rounded 60">
            <a:extLst>
              <a:ext uri="{FF2B5EF4-FFF2-40B4-BE49-F238E27FC236}">
                <a16:creationId xmlns:a16="http://schemas.microsoft.com/office/drawing/2014/main" id="{EACCE0A4-1707-4844-A211-820180249C4E}"/>
              </a:ext>
            </a:extLst>
          </p:cNvPr>
          <p:cNvSpPr/>
          <p:nvPr/>
        </p:nvSpPr>
        <p:spPr>
          <a:xfrm>
            <a:off x="5359888" y="11192601"/>
            <a:ext cx="879900" cy="624877"/>
          </a:xfrm>
          <a:prstGeom prst="wedgeRoundRectCallout">
            <a:avLst>
              <a:gd name="adj1" fmla="val 45165"/>
              <a:gd name="adj2" fmla="val 40"/>
              <a:gd name="adj3" fmla="val 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tx1"/>
                </a:solidFill>
              </a:rPr>
              <a:t>Component 1 Internal </a:t>
            </a:r>
            <a:r>
              <a:rPr lang="en-GB" sz="800" b="1" dirty="0" err="1" smtClean="0">
                <a:solidFill>
                  <a:schemeClr val="tx1"/>
                </a:solidFill>
              </a:rPr>
              <a:t>Asessment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3" name="Speech Bubble: Rectangle with Corners Rounded 34">
            <a:extLst>
              <a:ext uri="{FF2B5EF4-FFF2-40B4-BE49-F238E27FC236}">
                <a16:creationId xmlns:a16="http://schemas.microsoft.com/office/drawing/2014/main" id="{1AD4D163-4858-412B-9011-4FC816B63B2F}"/>
              </a:ext>
            </a:extLst>
          </p:cNvPr>
          <p:cNvSpPr/>
          <p:nvPr/>
        </p:nvSpPr>
        <p:spPr>
          <a:xfrm>
            <a:off x="6523595" y="7030060"/>
            <a:ext cx="1530037" cy="721855"/>
          </a:xfrm>
          <a:prstGeom prst="wedgeRoundRectCallout">
            <a:avLst>
              <a:gd name="adj1" fmla="val 2760"/>
              <a:gd name="adj2" fmla="val 47980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000000"/>
                </a:solidFill>
              </a:rPr>
              <a:t>Component 3: Developing Fitness to Improve Other </a:t>
            </a:r>
          </a:p>
          <a:p>
            <a:pPr algn="ctr"/>
            <a:r>
              <a:rPr lang="en-GB" sz="800" b="1" dirty="0">
                <a:solidFill>
                  <a:srgbClr val="000000"/>
                </a:solidFill>
              </a:rPr>
              <a:t>Participants Performance in Sport and Physical Activity</a:t>
            </a:r>
          </a:p>
        </p:txBody>
      </p:sp>
      <p:sp>
        <p:nvSpPr>
          <p:cNvPr id="234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6142974" y="5377323"/>
            <a:ext cx="132037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 </a:t>
            </a:r>
            <a:r>
              <a:rPr lang="en-GB" sz="800" b="1" dirty="0" smtClean="0">
                <a:solidFill>
                  <a:schemeClr val="tx1"/>
                </a:solidFill>
              </a:rPr>
              <a:t>A1 - The </a:t>
            </a:r>
            <a:r>
              <a:rPr lang="en-GB" sz="800" b="1" dirty="0">
                <a:solidFill>
                  <a:schemeClr val="tx1"/>
                </a:solidFill>
              </a:rPr>
              <a:t>importance of fitness for successful participation in sport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4226F799-69F5-684E-962E-83B20F19CC0C}"/>
              </a:ext>
            </a:extLst>
          </p:cNvPr>
          <p:cNvCxnSpPr>
            <a:cxnSpLocks/>
          </p:cNvCxnSpPr>
          <p:nvPr/>
        </p:nvCxnSpPr>
        <p:spPr>
          <a:xfrm flipH="1">
            <a:off x="8256571" y="6013483"/>
            <a:ext cx="191424" cy="5078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4226F799-69F5-684E-962E-83B20F19CC0C}"/>
              </a:ext>
            </a:extLst>
          </p:cNvPr>
          <p:cNvCxnSpPr>
            <a:cxnSpLocks/>
          </p:cNvCxnSpPr>
          <p:nvPr/>
        </p:nvCxnSpPr>
        <p:spPr>
          <a:xfrm>
            <a:off x="6773418" y="5993862"/>
            <a:ext cx="0" cy="2999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5005973" y="6824566"/>
            <a:ext cx="132037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 </a:t>
            </a:r>
            <a:r>
              <a:rPr lang="en-GB" sz="800" b="1" dirty="0" smtClean="0">
                <a:solidFill>
                  <a:schemeClr val="tx1"/>
                </a:solidFill>
              </a:rPr>
              <a:t>A2 – Fitness Training principles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40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4369768" y="5389792"/>
            <a:ext cx="132037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 </a:t>
            </a:r>
            <a:r>
              <a:rPr lang="en-GB" sz="800" b="1" dirty="0" smtClean="0">
                <a:solidFill>
                  <a:schemeClr val="tx1"/>
                </a:solidFill>
              </a:rPr>
              <a:t>A3 </a:t>
            </a:r>
            <a:r>
              <a:rPr lang="en-GB" sz="800" b="1" dirty="0">
                <a:solidFill>
                  <a:schemeClr val="tx1"/>
                </a:solidFill>
              </a:rPr>
              <a:t>-  Exercise intensity and how it can be determined</a:t>
            </a:r>
          </a:p>
        </p:txBody>
      </p:sp>
      <p:sp>
        <p:nvSpPr>
          <p:cNvPr id="241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2812858" y="5406125"/>
            <a:ext cx="137744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B1 Importance of fitness testing and requirements for administration of each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fitness test</a:t>
            </a:r>
          </a:p>
        </p:txBody>
      </p:sp>
      <p:sp>
        <p:nvSpPr>
          <p:cNvPr id="243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3335089" y="3220453"/>
            <a:ext cx="132037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 C3 Fitness training methods for skill-related components of fitness</a:t>
            </a:r>
          </a:p>
        </p:txBody>
      </p:sp>
      <p:sp>
        <p:nvSpPr>
          <p:cNvPr id="244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408605" y="6448657"/>
            <a:ext cx="975182" cy="881854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B3 Fitness test methods for components of skill-related fitness</a:t>
            </a:r>
          </a:p>
        </p:txBody>
      </p:sp>
      <p:sp>
        <p:nvSpPr>
          <p:cNvPr id="246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1813930" y="6810812"/>
            <a:ext cx="132037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 B2 Fitness test methods for components of physical fitness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 flipH="1" flipV="1">
            <a:off x="2515843" y="6454017"/>
            <a:ext cx="9719" cy="3610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2134819" y="4692061"/>
            <a:ext cx="1307401" cy="572249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C Investigate different fitness training methods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52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3685602" y="4645754"/>
            <a:ext cx="132037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 C4 Additional requirements for each of the fitness training methods</a:t>
            </a:r>
          </a:p>
        </p:txBody>
      </p:sp>
      <p:sp>
        <p:nvSpPr>
          <p:cNvPr id="267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1849548" y="3224215"/>
            <a:ext cx="132037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 C2 Fitness training methods for physical components of fitness</a:t>
            </a:r>
          </a:p>
        </p:txBody>
      </p:sp>
      <p:sp>
        <p:nvSpPr>
          <p:cNvPr id="270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314164" y="3255420"/>
            <a:ext cx="132037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 C1 Requirements for each of the following fitness training methods</a:t>
            </a:r>
          </a:p>
        </p:txBody>
      </p:sp>
      <p:sp>
        <p:nvSpPr>
          <p:cNvPr id="277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4843667" y="3234245"/>
            <a:ext cx="132037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C5 Provision for taking part in fitness training methods</a:t>
            </a:r>
          </a:p>
        </p:txBody>
      </p:sp>
      <p:sp>
        <p:nvSpPr>
          <p:cNvPr id="278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8078610" y="4641104"/>
            <a:ext cx="109742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D2 Fitness programme design</a:t>
            </a:r>
          </a:p>
        </p:txBody>
      </p:sp>
      <p:sp>
        <p:nvSpPr>
          <p:cNvPr id="279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6641103" y="4648615"/>
            <a:ext cx="132037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D1 Personal information to aid training fitness programme design</a:t>
            </a:r>
          </a:p>
        </p:txBody>
      </p:sp>
      <p:sp>
        <p:nvSpPr>
          <p:cNvPr id="281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5164669" y="4657220"/>
            <a:ext cx="1320371" cy="610141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C6 The effects of long-term fitness training on the body systems</a:t>
            </a:r>
          </a:p>
        </p:txBody>
      </p:sp>
      <p:sp>
        <p:nvSpPr>
          <p:cNvPr id="283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6326344" y="3237922"/>
            <a:ext cx="1307401" cy="572249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D Investigate fitness programming to improve fitness and sports performance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318" name="Speech Bubble: Rectangle with Corners Rounded 51">
            <a:extLst>
              <a:ext uri="{FF2B5EF4-FFF2-40B4-BE49-F238E27FC236}">
                <a16:creationId xmlns:a16="http://schemas.microsoft.com/office/drawing/2014/main" id="{2D843D9C-492F-4720-A15D-F2AE3228636D}"/>
              </a:ext>
            </a:extLst>
          </p:cNvPr>
          <p:cNvSpPr/>
          <p:nvPr/>
        </p:nvSpPr>
        <p:spPr>
          <a:xfrm>
            <a:off x="7047752" y="2717633"/>
            <a:ext cx="1104737" cy="469108"/>
          </a:xfrm>
          <a:prstGeom prst="wedgeRoundRectCallout">
            <a:avLst>
              <a:gd name="adj1" fmla="val 6691"/>
              <a:gd name="adj2" fmla="val 478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D3 Motivational techniques for fitness programming</a:t>
            </a:r>
          </a:p>
        </p:txBody>
      </p:sp>
      <p:sp>
        <p:nvSpPr>
          <p:cNvPr id="320" name="Speech Bubble: Rectangle with Corners Rounded 60">
            <a:extLst>
              <a:ext uri="{FF2B5EF4-FFF2-40B4-BE49-F238E27FC236}">
                <a16:creationId xmlns:a16="http://schemas.microsoft.com/office/drawing/2014/main" id="{EACCE0A4-1707-4844-A211-820180249C4E}"/>
              </a:ext>
            </a:extLst>
          </p:cNvPr>
          <p:cNvSpPr/>
          <p:nvPr/>
        </p:nvSpPr>
        <p:spPr>
          <a:xfrm>
            <a:off x="8549257" y="1480636"/>
            <a:ext cx="876084" cy="555678"/>
          </a:xfrm>
          <a:prstGeom prst="wedgeRoundRectCallout">
            <a:avLst>
              <a:gd name="adj1" fmla="val 45165"/>
              <a:gd name="adj2" fmla="val 40"/>
              <a:gd name="adj3" fmla="val 16667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tx1"/>
                </a:solidFill>
              </a:rPr>
              <a:t>Component 3  External Assessment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67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7059233" y="14166930"/>
            <a:ext cx="1428531" cy="535597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3A </a:t>
            </a:r>
            <a:r>
              <a:rPr lang="en-GB" sz="800" dirty="0"/>
              <a:t>Explore the importance of fitness for sports performance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71" name="Speech Bubble: Rectangle with Corners Rounded 34">
            <a:extLst>
              <a:ext uri="{FF2B5EF4-FFF2-40B4-BE49-F238E27FC236}">
                <a16:creationId xmlns:a16="http://schemas.microsoft.com/office/drawing/2014/main" id="{1AD4D163-4858-412B-9011-4FC816B63B2F}"/>
              </a:ext>
            </a:extLst>
          </p:cNvPr>
          <p:cNvSpPr/>
          <p:nvPr/>
        </p:nvSpPr>
        <p:spPr>
          <a:xfrm>
            <a:off x="5441659" y="14127773"/>
            <a:ext cx="1530037" cy="613913"/>
          </a:xfrm>
          <a:prstGeom prst="wedgeRoundRectCallout">
            <a:avLst>
              <a:gd name="adj1" fmla="val 2760"/>
              <a:gd name="adj2" fmla="val 47980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000000"/>
                </a:solidFill>
              </a:rPr>
              <a:t>Component 3: Developing Fitness to Improve Other </a:t>
            </a:r>
          </a:p>
          <a:p>
            <a:pPr algn="ctr"/>
            <a:r>
              <a:rPr lang="en-GB" sz="800" b="1" dirty="0">
                <a:solidFill>
                  <a:srgbClr val="000000"/>
                </a:solidFill>
              </a:rPr>
              <a:t>Participants Performance in Sport and Physical Activity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H="1" flipV="1">
            <a:off x="7169240" y="13178117"/>
            <a:ext cx="20963" cy="9931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8031750" y="8913502"/>
            <a:ext cx="1307401" cy="572249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3B </a:t>
            </a:r>
            <a:r>
              <a:rPr lang="en-GB" sz="800" dirty="0"/>
              <a:t>Investigate fitness testing to determine fitness levels</a:t>
            </a:r>
            <a:r>
              <a:rPr lang="en-GB" sz="800" b="1" dirty="0" smtClean="0">
                <a:solidFill>
                  <a:schemeClr val="bg1"/>
                </a:solidFill>
              </a:rPr>
              <a:t> </a:t>
            </a:r>
            <a:endParaRPr lang="en-GB" sz="800" dirty="0"/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7514197" y="9477945"/>
            <a:ext cx="738537" cy="10963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3673462" y="8992947"/>
            <a:ext cx="979161" cy="572249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3C </a:t>
            </a:r>
            <a:r>
              <a:rPr lang="en-GB" sz="800" dirty="0"/>
              <a:t>Investigate different fitness training methods</a:t>
            </a:r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3884633" y="9544217"/>
            <a:ext cx="23432" cy="11260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141369" y="9757577"/>
            <a:ext cx="977247" cy="869847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3D </a:t>
            </a:r>
            <a:r>
              <a:rPr lang="en-GB" sz="800" dirty="0"/>
              <a:t>Investigate fitness programming to improve fitness and sports performance</a:t>
            </a:r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V="1">
            <a:off x="1108881" y="10309620"/>
            <a:ext cx="265393" cy="916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Speech Bubble: Rectangle with Corners Rounded 44">
            <a:extLst>
              <a:ext uri="{FF2B5EF4-FFF2-40B4-BE49-F238E27FC236}">
                <a16:creationId xmlns:a16="http://schemas.microsoft.com/office/drawing/2014/main" id="{BD54BA61-ED65-49AC-8EE5-4DF4EE83EB0A}"/>
              </a:ext>
            </a:extLst>
          </p:cNvPr>
          <p:cNvSpPr/>
          <p:nvPr/>
        </p:nvSpPr>
        <p:spPr>
          <a:xfrm>
            <a:off x="4973349" y="7540368"/>
            <a:ext cx="1335022" cy="585787"/>
          </a:xfrm>
          <a:prstGeom prst="wedgeRoundRectCallout">
            <a:avLst>
              <a:gd name="adj1" fmla="val -5462"/>
              <a:gd name="adj2" fmla="val 414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3D </a:t>
            </a:r>
            <a:r>
              <a:rPr lang="en-GB" sz="800" dirty="0"/>
              <a:t>Investigate fitness programming to improve fitness and sports performance</a:t>
            </a:r>
            <a:endParaRPr lang="en-GB" sz="800" b="1" dirty="0">
              <a:solidFill>
                <a:schemeClr val="bg1"/>
              </a:solidFill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5672733" y="8111644"/>
            <a:ext cx="4694" cy="3575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5967</TotalTime>
  <Words>874</Words>
  <Application>Microsoft Office PowerPoint</Application>
  <PresentationFormat>Custom</PresentationFormat>
  <Paragraphs>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Bahnschrift SemiBold SemiConden</vt:lpstr>
      <vt:lpstr>Berlin Sans FB Demi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Matt Bowden</cp:lastModifiedBy>
  <cp:revision>336</cp:revision>
  <cp:lastPrinted>2018-09-02T17:44:52Z</cp:lastPrinted>
  <dcterms:created xsi:type="dcterms:W3CDTF">2018-02-08T08:28:53Z</dcterms:created>
  <dcterms:modified xsi:type="dcterms:W3CDTF">2023-01-14T19:38:06Z</dcterms:modified>
</cp:coreProperties>
</file>